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A8649-3120-4F41-9CCF-7653E247F098}" v="414" dt="2023-11-17T19:45:30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9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7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9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3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81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48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E906F54D-04EF-4345-A564-7A7B57B6CE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D72763-8D2E-477E-ADFD-28E96A52F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4A63FA5D-402E-473D-AF05-018BE28B22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2001" y="762001"/>
            <a:ext cx="6095999" cy="5333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4572000" cy="2581369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cs typeface="Calibri Light"/>
              </a:rPr>
              <a:t>Компьютерные игры как инструмент в преподавании истории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67369"/>
            <a:ext cx="4572000" cy="7893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Изображение выглядит как текст, Боевик, картина, Изображение компьютерной графики&#10;&#10;Автоматически созданное описание">
            <a:extLst>
              <a:ext uri="{FF2B5EF4-FFF2-40B4-BE49-F238E27FC236}">
                <a16:creationId xmlns="" xmlns:a16="http://schemas.microsoft.com/office/drawing/2014/main" id="{52FBC549-499E-4E1E-AEA5-806D2B0C1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68" r="15252" b="1"/>
          <a:stretch/>
        </p:blipFill>
        <p:spPr>
          <a:xfrm>
            <a:off x="6858000" y="762001"/>
            <a:ext cx="4578306" cy="533399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20D3D82-8B25-4DD9-9924-4CEAD450CD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31206" y="4572000"/>
            <a:ext cx="9711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5EE2BC33-F8B8-4768-AE46-E7CF6E3D7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05EB5AC-4150-4206-9DBE-37DD0EBFBC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77168E-E44B-0F72-F542-18CEE861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97" y="783771"/>
            <a:ext cx="4466829" cy="3809999"/>
          </a:xfrm>
        </p:spPr>
        <p:txBody>
          <a:bodyPr anchor="ctr">
            <a:normAutofit/>
          </a:bodyPr>
          <a:lstStyle/>
          <a:p>
            <a:pPr algn="r"/>
            <a:r>
              <a:rPr lang="ru-RU" dirty="0">
                <a:solidFill>
                  <a:srgbClr val="FFFFFF"/>
                </a:solidFill>
              </a:rPr>
              <a:t>Серия Игр </a:t>
            </a:r>
            <a:r>
              <a:rPr lang="ru-RU" dirty="0" err="1">
                <a:solidFill>
                  <a:srgbClr val="FFFFFF"/>
                </a:solidFill>
              </a:rPr>
              <a:t>Heart's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of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Iron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9FF85D-7163-31FB-6C83-5C682A8D9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762000"/>
            <a:ext cx="6715124" cy="533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Hearts of Iron продолжает серию глобальных стратегий от Paradox Interactive, начало которой положила игра Europa Universalis той же студии. Как и в первой игре серии, в HoI игрок может управлять любым из существующих в мире государств, но действие происходит в другой временной период — с 1936 по 1948 год </a:t>
            </a:r>
          </a:p>
          <a:p>
            <a:r>
              <a:rPr lang="ru-RU">
                <a:solidFill>
                  <a:srgbClr val="FFFFFF"/>
                </a:solidFill>
              </a:rPr>
              <a:t>Серию игр Hearts of Iron можно интегрировать в преподавание истории, предоставляя студентам уникальный опыт и помогая им лучше понять исторические события.</a:t>
            </a:r>
          </a:p>
        </p:txBody>
      </p:sp>
    </p:spTree>
    <p:extLst>
      <p:ext uri="{BB962C8B-B14F-4D97-AF65-F5344CB8AC3E}">
        <p14:creationId xmlns:p14="http://schemas.microsoft.com/office/powerpoint/2010/main" val="324528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0DB4423-716D-4B40-9498-69F5F3E5E0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B339CD8-1850-4DF2-BCDF-1CAAE5F87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117288-D4EA-841A-55BB-AF422A5E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01" y="2286000"/>
            <a:ext cx="4335250" cy="2285999"/>
          </a:xfrm>
        </p:spPr>
        <p:txBody>
          <a:bodyPr anchor="ctr">
            <a:norm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Компьютерные игры - не только развлечение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96D22A-5946-0792-2DD3-90F290860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807" y="1262742"/>
            <a:ext cx="6270849" cy="5094515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ru-RU" dirty="0"/>
              <a:t>К настоящему моменту в западной науке накоплен достаточно серьезный опыт изучения темы «компьютерные игры в обучении истории». Весь массив публикаций можно условно разделить на следующие тематические блоки:</a:t>
            </a:r>
          </a:p>
          <a:p>
            <a:r>
              <a:rPr lang="ru-RU" dirty="0"/>
              <a:t>Работы, посвященные осмыслению самого феномена компьютерных игр с историческим контентом и специфики их существования в мире истории.</a:t>
            </a:r>
          </a:p>
          <a:p>
            <a:r>
              <a:rPr lang="ru-RU" dirty="0"/>
              <a:t>Исследования, содержащие эмпирические данные о потенциале использования компьютерных игр в изучении истории.</a:t>
            </a:r>
          </a:p>
          <a:p>
            <a:r>
              <a:rPr lang="ru-RU" dirty="0"/>
              <a:t> Работы, в которых представлены конкретные методические приемы применения компьютерных игр в обучении истории. </a:t>
            </a:r>
          </a:p>
          <a:p>
            <a:r>
              <a:rPr lang="ru-RU" dirty="0"/>
              <a:t>Исследования, содержащие критический анализ исторических фактов, явлений и процессов, нашедших отражение в компьютерных играх.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764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2507DD-93BB-E981-C02C-BC6BD48A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474" y="808151"/>
            <a:ext cx="7869404" cy="5058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В числе первых разработчиков этих сюжетов можно назвать П. </a:t>
            </a:r>
            <a:r>
              <a:rPr lang="ru-RU" dirty="0" err="1"/>
              <a:t>Корбейла</a:t>
            </a:r>
            <a:r>
              <a:rPr lang="ru-RU" dirty="0"/>
              <a:t>. В 1988 г. в журнале </a:t>
            </a:r>
            <a:r>
              <a:rPr lang="ru-RU" dirty="0" err="1"/>
              <a:t>History</a:t>
            </a:r>
            <a:r>
              <a:rPr lang="ru-RU" dirty="0"/>
              <a:t> </a:t>
            </a:r>
            <a:r>
              <a:rPr lang="ru-RU" dirty="0" err="1"/>
              <a:t>Microcomputer</a:t>
            </a:r>
            <a:r>
              <a:rPr lang="ru-RU" dirty="0"/>
              <a:t> Review он опубликовал статью, в которой заметил, что компьютерные игры меняют бытие истории, поскольку, во-первых, обеспечивают невиданную прежде степень погружения человека в прошлое; во-вторых, позволяют «делать» историю в настоящем; в-третьих, в некотором смысле освобождают ее от интерпретаций.</a:t>
            </a:r>
          </a:p>
          <a:p>
            <a:r>
              <a:rPr lang="ru-RU" dirty="0"/>
              <a:t>Дж. Шик подчеркивал, что компьютерные игры имеют важное значение для обучения истории, поскольку они предоставляют игрокам выбор в принятии тех или иных решений и возможность переиграть игру. </a:t>
            </a:r>
          </a:p>
        </p:txBody>
      </p:sp>
    </p:spTree>
    <p:extLst>
      <p:ext uri="{BB962C8B-B14F-4D97-AF65-F5344CB8AC3E}">
        <p14:creationId xmlns:p14="http://schemas.microsoft.com/office/powerpoint/2010/main" val="309809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5709097-1D5E-461B-A75A-2CB4E0B192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8E7CE3D-756A-41A4-9B20-2A2FC3A1E4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37CF948-9F12-4674-98E3-7A7FE57A1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72F046-DA29-1E39-E983-4B6E3729B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461" y="2464526"/>
            <a:ext cx="7955077" cy="335280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ru-RU" dirty="0">
                <a:solidFill>
                  <a:srgbClr val="FFFFFF"/>
                </a:solidFill>
              </a:rPr>
              <a:t>Работы К. Сквайра  и С. </a:t>
            </a:r>
            <a:r>
              <a:rPr lang="ru-RU" dirty="0" err="1">
                <a:solidFill>
                  <a:srgbClr val="FFFFFF"/>
                </a:solidFill>
              </a:rPr>
              <a:t>Эгенфельдт-Нильсена</a:t>
            </a:r>
            <a:r>
              <a:rPr lang="ru-RU" dirty="0">
                <a:solidFill>
                  <a:srgbClr val="FFFFFF"/>
                </a:solidFill>
              </a:rPr>
              <a:t>  доказывают, что компьютерные игры с историческим контентом вне зависимости от того, насколько точно/неточно в них была представлена историческая действительность, стимулировали интерес обучаемых к познанию истории. Как убедились авторы, в процессе игры они задавали преподавателю большое количество разнообразных вопросов, связанных с историей и исторической географией, для того чтобы лучше понимать происходящее в игре, а педагог в этой атмосфере поощрял познавательную активность обучаемых, вооружая их новыми знаниями.</a:t>
            </a:r>
          </a:p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2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6A027DD1-A31E-4BED-83B8-ED31F386F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61C2FB6-1414-4D9D-BE7A-1FF2A7AAE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1999" y="762000"/>
            <a:ext cx="10664151" cy="5334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2821DC-8445-540A-6544-ED5DC650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1314994"/>
            <a:ext cx="4833257" cy="41223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</a:rPr>
              <a:t>В книге 2011 г. «Играя прошлым: использование видеоигр в преподавании истории» и многочисленных </a:t>
            </a:r>
            <a:r>
              <a:rPr lang="ru-RU" dirty="0" smtClean="0">
                <a:solidFill>
                  <a:schemeClr val="bg1"/>
                </a:solidFill>
              </a:rPr>
              <a:t>статьях </a:t>
            </a:r>
            <a:r>
              <a:rPr lang="ru-RU" dirty="0" err="1">
                <a:solidFill>
                  <a:schemeClr val="bg1"/>
                </a:solidFill>
              </a:rPr>
              <a:t>Маккол</a:t>
            </a:r>
            <a:r>
              <a:rPr lang="ru-RU" dirty="0">
                <a:solidFill>
                  <a:schemeClr val="bg1"/>
                </a:solidFill>
              </a:rPr>
              <a:t> изложил принципы отбора компьютерных игр с историческим контентом для внедрения в образовательную деятельность, формы и методы их применения, возможные варианты мониторинга и коррекции результатов </a:t>
            </a:r>
            <a:r>
              <a:rPr lang="ru-RU" dirty="0" smtClean="0">
                <a:solidFill>
                  <a:schemeClr val="bg1"/>
                </a:solidFill>
              </a:rPr>
              <a:t>обучения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Изображение выглядит как текст, карта,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6C586A7-41E0-E8AD-D231-87E35BCBF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686" y="1222169"/>
            <a:ext cx="2537306" cy="38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9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3186F-8C64-C3F6-10E5-CC1A0722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-820499"/>
            <a:ext cx="10308311" cy="47707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Преимущества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использования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компьютерных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игр</a:t>
            </a:r>
            <a:r>
              <a:rPr lang="en-US" dirty="0">
                <a:solidFill>
                  <a:srgbClr val="FFFFFF"/>
                </a:solidFill>
              </a:rPr>
              <a:t> в </a:t>
            </a:r>
            <a:r>
              <a:rPr lang="en-US" dirty="0" err="1">
                <a:solidFill>
                  <a:srgbClr val="FFFFFF"/>
                </a:solidFill>
              </a:rPr>
              <a:t>преподавании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истории</a:t>
            </a:r>
            <a:r>
              <a:rPr lang="en-US" dirty="0">
                <a:solidFill>
                  <a:srgbClr val="FFFFFF"/>
                </a:solidFill>
              </a:rPr>
              <a:t>: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75F2C0B-81AD-9750-A657-0319F8B72CD1}"/>
              </a:ext>
            </a:extLst>
          </p:cNvPr>
          <p:cNvSpPr txBox="1"/>
          <p:nvPr/>
        </p:nvSpPr>
        <p:spPr>
          <a:xfrm>
            <a:off x="4032068" y="2690948"/>
            <a:ext cx="7602583" cy="34050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r>
              <a:rPr lang="en-US" dirty="0"/>
              <a:t>1. </a:t>
            </a:r>
            <a:r>
              <a:rPr lang="en-US" dirty="0" err="1"/>
              <a:t>Интерактивное</a:t>
            </a:r>
            <a:r>
              <a:rPr lang="en-US" dirty="0"/>
              <a:t> </a:t>
            </a:r>
            <a:r>
              <a:rPr lang="en-US" dirty="0" err="1"/>
              <a:t>обучение</a:t>
            </a:r>
            <a:endParaRPr lang="en-US" dirty="0"/>
          </a:p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r>
              <a:rPr lang="en-US" dirty="0"/>
              <a:t>2. </a:t>
            </a:r>
            <a:r>
              <a:rPr lang="en-US" dirty="0" err="1"/>
              <a:t>Визуализация</a:t>
            </a:r>
            <a:r>
              <a:rPr lang="en-US" dirty="0"/>
              <a:t> и </a:t>
            </a:r>
            <a:r>
              <a:rPr lang="en-US" dirty="0" err="1"/>
              <a:t>иммерсия</a:t>
            </a:r>
            <a:endParaRPr lang="en-US" dirty="0"/>
          </a:p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r>
              <a:rPr lang="en-US" dirty="0"/>
              <a:t>3. </a:t>
            </a:r>
            <a:r>
              <a:rPr lang="en-US" dirty="0" err="1"/>
              <a:t>Активное</a:t>
            </a:r>
            <a:r>
              <a:rPr lang="en-US" dirty="0"/>
              <a:t> </a:t>
            </a:r>
            <a:r>
              <a:rPr lang="en-US" dirty="0" err="1"/>
              <a:t>участие</a:t>
            </a:r>
            <a:endParaRPr lang="en-US" dirty="0"/>
          </a:p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r>
              <a:rPr lang="en-US" dirty="0"/>
              <a:t>4. </a:t>
            </a:r>
            <a:r>
              <a:rPr lang="en-US" dirty="0" err="1"/>
              <a:t>Мотивация</a:t>
            </a:r>
            <a:endParaRPr lang="en-US" dirty="0"/>
          </a:p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r>
              <a:rPr lang="en-US" dirty="0"/>
              <a:t>5. </a:t>
            </a:r>
            <a:r>
              <a:rPr lang="en-US" dirty="0" err="1"/>
              <a:t>Мультидисциплинарность</a:t>
            </a:r>
            <a:endParaRPr lang="en-US" dirty="0"/>
          </a:p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4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7218290-08E7-4AB8-8549-F625B01F0D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6231FB-AA33-5616-5687-D6262C52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303" y="285751"/>
            <a:ext cx="5333365" cy="1141004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ru-RU" sz="1800" dirty="0"/>
              <a:t>Недостатки Использования компьютерных игр в преподавании истории: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B92AB8-6437-AAE3-5D17-162902C9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47" y="1426261"/>
            <a:ext cx="9735641" cy="4669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400" dirty="0"/>
              <a:t>Ущерб исторической точности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Ограниченная глубина понимания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Игровые аспекты в ущерб обучению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Неравномерное освещение событий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Неоднозначность интерпретации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Технические проблемы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Опасения по поводу злоупотребления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Социальные аспекты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/>
              <a:t>Изоляция: Интенсивное использование компьютерных игр в учебе может способствовать социальной изоляции детей, поскольку игры часто являются индивидуальной деятельностью.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Необходимость </a:t>
            </a:r>
            <a:r>
              <a:rPr lang="ru-RU" sz="1400" dirty="0" smtClean="0"/>
              <a:t>баланса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pPr>
              <a:lnSpc>
                <a:spcPct val="120000"/>
              </a:lnSpc>
            </a:pP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6231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70BC64E-B094-49DE-BD9C-DB662FCF59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624302-8F61-A042-D8FA-56E00F7B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7" y="771293"/>
            <a:ext cx="4991103" cy="1131712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ru-RU" sz="1800"/>
              <a:t>Примеры </a:t>
            </a:r>
            <a:r>
              <a:rPr lang="ru-RU" sz="1800" err="1"/>
              <a:t>игр,которые</a:t>
            </a:r>
            <a:r>
              <a:rPr lang="ru-RU" sz="1800"/>
              <a:t> могу быть </a:t>
            </a:r>
            <a:r>
              <a:rPr lang="ru-RU" sz="1800" err="1"/>
              <a:t>использованны</a:t>
            </a:r>
            <a:r>
              <a:rPr lang="ru-RU" sz="1800"/>
              <a:t> в обучении: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02259C-4B52-C63F-2E9A-87B40C1DC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7" y="2286000"/>
            <a:ext cx="4991103" cy="381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Серия игр Total War.</a:t>
            </a:r>
          </a:p>
          <a:p>
            <a:pPr>
              <a:lnSpc>
                <a:spcPct val="120000"/>
              </a:lnSpc>
            </a:pPr>
            <a:r>
              <a:rPr lang="ru-RU" sz="1300" dirty="0"/>
              <a:t>Тип: пошаговая стратегия с элементами стратегии в реальном времени.</a:t>
            </a:r>
          </a:p>
          <a:p>
            <a:pPr>
              <a:lnSpc>
                <a:spcPct val="120000"/>
              </a:lnSpc>
            </a:pPr>
            <a:r>
              <a:rPr lang="ru-RU" sz="1300" dirty="0"/>
              <a:t>Игрок, распоряжаясь имеющимися ресурсами, управляет империей или государством в зависимости от исторической эпохи, в которой разворачивается игра, - от Древнего Рима и средневековой Японии до колониальных войн XVIII в. и кампаний Наполеона. Строительство цивилизации происходит в режиме стратегии, а войны и баталии - в режиме реального времени. В этот момент игрок превращается в лидера, который отдает войскам приказы маневрировать, атаковать и защищаться.</a:t>
            </a:r>
            <a:endParaRPr lang="en-US" sz="13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300" dirty="0"/>
              <a:t/>
            </a:r>
            <a:br>
              <a:rPr lang="en-US" sz="1300" dirty="0"/>
            </a:br>
            <a:endParaRPr lang="en-US" sz="1300"/>
          </a:p>
        </p:txBody>
      </p:sp>
      <p:pic>
        <p:nvPicPr>
          <p:cNvPr id="5" name="Рисунок 4" descr="Изображение выглядит как текст, снимок экрана, оружие, искус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39FA1520-99E0-9307-9DE4-DF626187B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273" y="2007909"/>
            <a:ext cx="4438828" cy="249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5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184DF83-39E6-4BDC-9E23-17F25AB44C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27F96A-A881-7395-195E-47459031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1"/>
            <a:ext cx="4229100" cy="1141004"/>
          </a:xfrm>
        </p:spPr>
        <p:txBody>
          <a:bodyPr>
            <a:normAutofit fontScale="90000"/>
          </a:bodyPr>
          <a:lstStyle/>
          <a:p>
            <a:r>
              <a:rPr lang="ru-RU" dirty="0"/>
              <a:t>Серия игр </a:t>
            </a:r>
            <a:r>
              <a:rPr lang="ru-RU" dirty="0" err="1"/>
              <a:t>Assassin's</a:t>
            </a:r>
            <a:r>
              <a:rPr lang="ru-RU" dirty="0"/>
              <a:t> </a:t>
            </a:r>
            <a:r>
              <a:rPr lang="ru-RU" dirty="0" err="1"/>
              <a:t>Creed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1CE906-FBC3-0CAC-4B62-7197075B1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86000"/>
            <a:ext cx="4229100" cy="3810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sz="1700" dirty="0"/>
              <a:t>Тип: ролевая игра в жанре приключения, сочетающая элементы квеста и экшена.</a:t>
            </a:r>
          </a:p>
          <a:p>
            <a:pPr>
              <a:lnSpc>
                <a:spcPct val="120000"/>
              </a:lnSpc>
            </a:pPr>
            <a:r>
              <a:rPr lang="ru-RU" sz="1700" dirty="0"/>
              <a:t>Игроку предлагается выступать в роли вымышленного персонажа - ассасина - и вести борьбу с тамплиерами, проходя испытание за испытанием. Действием охвачены  Италия эпохи Ренессанса, Америка периода Семилетней войны и Войны за независимость, а также Франция времен Великой революции конца XVIII в.</a:t>
            </a:r>
          </a:p>
        </p:txBody>
      </p:sp>
      <p:pic>
        <p:nvPicPr>
          <p:cNvPr id="5" name="Рисунок 4" descr="Изображение выглядит как аниме, текст, Изображение компьютерной графики, Боев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CC49634-FAB7-73BD-A4A2-C15154AF8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4" b="-1"/>
          <a:stretch/>
        </p:blipFill>
        <p:spPr>
          <a:xfrm>
            <a:off x="5904411" y="1811393"/>
            <a:ext cx="6096000" cy="34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58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20</TotalTime>
  <Words>434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Trade Gothic Next Cond</vt:lpstr>
      <vt:lpstr>Trade Gothic Next Light</vt:lpstr>
      <vt:lpstr>PortalVTI</vt:lpstr>
      <vt:lpstr>Компьютерные игры как инструмент в преподавании истории</vt:lpstr>
      <vt:lpstr>Компьютерные игры - не только развлечение</vt:lpstr>
      <vt:lpstr>Презентация PowerPoint</vt:lpstr>
      <vt:lpstr>Презентация PowerPoint</vt:lpstr>
      <vt:lpstr>Презентация PowerPoint</vt:lpstr>
      <vt:lpstr>Преимущества использования компьютерных игр в преподавании истории: </vt:lpstr>
      <vt:lpstr>Недостатки Использования компьютерных игр в преподавании истории:</vt:lpstr>
      <vt:lpstr>Примеры игр,которые могу быть использованны в обучении:</vt:lpstr>
      <vt:lpstr>Серия игр Assassin's Creed.</vt:lpstr>
      <vt:lpstr>Серия Игр Heart's of Iron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Учетная запись Майкрософт</cp:lastModifiedBy>
  <cp:revision>193</cp:revision>
  <dcterms:created xsi:type="dcterms:W3CDTF">2023-11-17T18:05:14Z</dcterms:created>
  <dcterms:modified xsi:type="dcterms:W3CDTF">2023-11-17T20:23:58Z</dcterms:modified>
</cp:coreProperties>
</file>