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29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EC9458-405D-C63A-246A-0A7A8059371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A9A801B-8759-848C-BE53-A76C5B593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EA979065-0E2D-849C-C20E-A62BCFB8A345}"/>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A37BB7DC-F394-5703-A02B-B496A9E61C1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16B8CE-D124-5526-C205-2713AF00841E}"/>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59137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6EFF5B-6FB4-AE9B-3C16-C9D0D99DD12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CF04218-9253-F89C-71C4-B64CF5CD9A4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ECAA039-3F9A-B084-48BF-5175F2D4E453}"/>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3AAA3981-94D7-F9B1-4FA6-CCB6B99972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E3B8974-4198-B4D3-BF41-434551CD2026}"/>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398805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4CBE95C-F2B4-BA98-AC32-7938D608A50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3F97799-5D92-1A0A-0BAA-FDF50AD22BB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52CE27A-BAE1-8DE5-B545-5C0D80910A34}"/>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91F8B6F0-5247-B5FC-F925-808EA2C928F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C747594-E64B-F21D-AA59-FF8892ABCAA6}"/>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313388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1DEE4-ECEC-CBE9-E871-8AC96A6F4EC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F70F396-DAB3-98F8-DD6E-FAE48F48610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E7413C6-3DAC-6A01-3EB3-6174C76BCB88}"/>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1DC4171E-E84D-4BBC-D104-ED9D8410F82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ABA2CD1-CED0-9B9C-3327-C42C8E5BCCD7}"/>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992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9BDBFA-2126-CAD6-7B15-4955B85EF35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7C4607C-53F8-E4BC-AD14-2EB5E7C71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F0CFB2D-D152-8A8F-7B25-530BB04CE28B}"/>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0DC07816-577C-65DF-916C-756A7BB5820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20EC695-7CDA-520D-F5F1-01205F1BAC72}"/>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5870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B19868-1182-6992-DFDB-5447912BD1C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B9A0ED7-3673-DF19-0DC0-E4D9279E3B3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58C3CEF-C66C-DA51-476F-7DED4B843A8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DBCD630-84FA-C3E0-28E0-6D24D207930D}"/>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2B53C49E-358E-58CB-1B77-B23133B5C99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4E5EB8-CE42-4059-485F-52EF8522538D}"/>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89054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5D4BE2-5834-4387-8621-EDB45885E71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7F1C39A-88ED-415F-D0F7-48139724D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430946B-F14A-315E-F33E-99CF0F997EE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D5D1320-3B2F-3595-2C0E-9A1591B5A0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214696-F873-03F4-749A-7ACAF013BBF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A2D3570-FAD6-F140-870D-0AEC460BF1C4}"/>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8" name="Нижний колонтитул 7">
            <a:extLst>
              <a:ext uri="{FF2B5EF4-FFF2-40B4-BE49-F238E27FC236}">
                <a16:creationId xmlns:a16="http://schemas.microsoft.com/office/drawing/2014/main" id="{73FF1DFD-0E1F-D645-8618-553B35D30BA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E0B81D6-80AF-25D2-7C13-2C4039C5550D}"/>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46075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72796C-89A7-D29E-DDC5-F6996DADBE2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07544D0-31B9-026B-5501-25CD4635E224}"/>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4" name="Нижний колонтитул 3">
            <a:extLst>
              <a:ext uri="{FF2B5EF4-FFF2-40B4-BE49-F238E27FC236}">
                <a16:creationId xmlns:a16="http://schemas.microsoft.com/office/drawing/2014/main" id="{73B1285E-CE04-2289-71AD-1614EDE3BDC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8B90EA3-1FC2-C8B9-C93D-6C7A7C481F4E}"/>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245969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74AD41F-B30B-82CB-3C48-4E7FD7FA8215}"/>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3" name="Нижний колонтитул 2">
            <a:extLst>
              <a:ext uri="{FF2B5EF4-FFF2-40B4-BE49-F238E27FC236}">
                <a16:creationId xmlns:a16="http://schemas.microsoft.com/office/drawing/2014/main" id="{F2767436-A5D2-0DEC-99A3-0ED9D525577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D277E17-484B-3E96-D81B-41C2502086A0}"/>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130743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877865-2478-F241-E217-4B08FCE90A6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3C81CA5-5713-237D-67C2-C0A320A4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C81CD81-8843-34C7-C0C2-10A0018C5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DDFAD85-7FEC-43B6-1CF7-02E8CF77970B}"/>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E459E359-C1AD-DC86-5378-5ADCE9DEF5A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47FDEFA-149A-9DF2-C7D0-A7D421C4CED2}"/>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226121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08E7D1-6344-8269-43CA-BDA4B8E207C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C1AF805-7CCD-01F8-E1E9-5B4996D43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6472DC7-35D4-2221-BD35-01E3C394F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5F9B5D9-9A0A-9C69-62EE-58E62E8877EC}"/>
              </a:ext>
            </a:extLst>
          </p:cNvPr>
          <p:cNvSpPr>
            <a:spLocks noGrp="1"/>
          </p:cNvSpPr>
          <p:nvPr>
            <p:ph type="dt" sz="half" idx="10"/>
          </p:nvPr>
        </p:nvSpPr>
        <p:spPr/>
        <p:txBody>
          <a:bodyPr/>
          <a:lstStyle/>
          <a:p>
            <a:fld id="{B91A942B-22D9-4A77-BF68-A0BE4C18FB6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51936092-E488-1EF8-CBE1-D0764158634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C2B31FB-95C3-CD28-8A08-B95E94BBF2B9}"/>
              </a:ext>
            </a:extLst>
          </p:cNvPr>
          <p:cNvSpPr>
            <a:spLocks noGrp="1"/>
          </p:cNvSpPr>
          <p:nvPr>
            <p:ph type="sldNum" sz="quarter" idx="12"/>
          </p:nvPr>
        </p:nvSpPr>
        <p:spPr/>
        <p:txBody>
          <a:bodyPr/>
          <a:lstStyle/>
          <a:p>
            <a:fld id="{D0FB939B-899C-4D2E-9617-429304287A47}" type="slidenum">
              <a:rPr lang="ru-RU" smtClean="0"/>
              <a:t>‹#›</a:t>
            </a:fld>
            <a:endParaRPr lang="ru-RU"/>
          </a:p>
        </p:txBody>
      </p:sp>
    </p:spTree>
    <p:extLst>
      <p:ext uri="{BB962C8B-B14F-4D97-AF65-F5344CB8AC3E}">
        <p14:creationId xmlns:p14="http://schemas.microsoft.com/office/powerpoint/2010/main" val="7265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5E8CBB-C5AA-670C-798D-AF3BE5987F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D1ECCB4-92CA-C561-48AF-80C8D6E75F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FEEF76A-4BF9-06BD-DA19-0D84D651F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942B-22D9-4A77-BF68-A0BE4C18FB6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D97EA462-2481-BD9A-0584-C428310C8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3D35306-EB4A-1686-B192-A5D4D22158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B939B-899C-4D2E-9617-429304287A47}" type="slidenum">
              <a:rPr lang="ru-RU" smtClean="0"/>
              <a:t>‹#›</a:t>
            </a:fld>
            <a:endParaRPr lang="ru-RU"/>
          </a:p>
        </p:txBody>
      </p:sp>
    </p:spTree>
    <p:extLst>
      <p:ext uri="{BB962C8B-B14F-4D97-AF65-F5344CB8AC3E}">
        <p14:creationId xmlns:p14="http://schemas.microsoft.com/office/powerpoint/2010/main" val="140567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D2DC8E-DBFB-64D1-91DE-F50A4752B59D}"/>
              </a:ext>
            </a:extLst>
          </p:cNvPr>
          <p:cNvSpPr>
            <a:spLocks noGrp="1"/>
          </p:cNvSpPr>
          <p:nvPr>
            <p:ph type="ctrTitle"/>
          </p:nvPr>
        </p:nvSpPr>
        <p:spPr/>
        <p:txBody>
          <a:bodyPr/>
          <a:lstStyle/>
          <a:p>
            <a:endParaRPr lang="ru-RU" dirty="0"/>
          </a:p>
        </p:txBody>
      </p:sp>
      <p:sp>
        <p:nvSpPr>
          <p:cNvPr id="3" name="Подзаголовок 2">
            <a:extLst>
              <a:ext uri="{FF2B5EF4-FFF2-40B4-BE49-F238E27FC236}">
                <a16:creationId xmlns:a16="http://schemas.microsoft.com/office/drawing/2014/main" id="{250DC202-D3F4-D492-408C-E280E78DC603}"/>
              </a:ext>
            </a:extLst>
          </p:cNvPr>
          <p:cNvSpPr>
            <a:spLocks noGrp="1"/>
          </p:cNvSpPr>
          <p:nvPr>
            <p:ph type="subTitle" idx="1"/>
          </p:nvPr>
        </p:nvSpPr>
        <p:spPr/>
        <p:txBody>
          <a:bodyPr/>
          <a:lstStyle/>
          <a:p>
            <a:endParaRPr lang="ru-RU"/>
          </a:p>
        </p:txBody>
      </p:sp>
      <p:pic>
        <p:nvPicPr>
          <p:cNvPr id="1026" name="Picture 2">
            <a:extLst>
              <a:ext uri="{FF2B5EF4-FFF2-40B4-BE49-F238E27FC236}">
                <a16:creationId xmlns:a16="http://schemas.microsoft.com/office/drawing/2014/main" id="{9AF5CD85-A62D-F3B2-3962-21D9DB0696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41"/>
            <a:ext cx="12192000" cy="70104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EE2EE82-7AD1-05EF-15F8-AFCB2AE84046}"/>
              </a:ext>
            </a:extLst>
          </p:cNvPr>
          <p:cNvSpPr txBox="1"/>
          <p:nvPr/>
        </p:nvSpPr>
        <p:spPr>
          <a:xfrm>
            <a:off x="3619499" y="1030288"/>
            <a:ext cx="7477125" cy="584775"/>
          </a:xfrm>
          <a:prstGeom prst="rect">
            <a:avLst/>
          </a:prstGeom>
          <a:noFill/>
        </p:spPr>
        <p:txBody>
          <a:bodyPr wrap="square" rtlCol="0">
            <a:spAutoFit/>
          </a:bodyPr>
          <a:lstStyle/>
          <a:p>
            <a:r>
              <a:rPr lang="ru-RU" sz="3200" dirty="0">
                <a:solidFill>
                  <a:schemeClr val="bg1"/>
                </a:solidFill>
              </a:rPr>
              <a:t>Иисус Христос как учитель</a:t>
            </a:r>
          </a:p>
        </p:txBody>
      </p:sp>
      <p:sp>
        <p:nvSpPr>
          <p:cNvPr id="5" name="TextBox 4">
            <a:extLst>
              <a:ext uri="{FF2B5EF4-FFF2-40B4-BE49-F238E27FC236}">
                <a16:creationId xmlns:a16="http://schemas.microsoft.com/office/drawing/2014/main" id="{8AD6DF89-86FB-8571-0707-D7BC36C15C15}"/>
              </a:ext>
            </a:extLst>
          </p:cNvPr>
          <p:cNvSpPr txBox="1"/>
          <p:nvPr/>
        </p:nvSpPr>
        <p:spPr>
          <a:xfrm>
            <a:off x="10548938" y="6350040"/>
            <a:ext cx="1439753" cy="369332"/>
          </a:xfrm>
          <a:prstGeom prst="rect">
            <a:avLst/>
          </a:prstGeom>
          <a:noFill/>
        </p:spPr>
        <p:txBody>
          <a:bodyPr wrap="none" rtlCol="0">
            <a:spAutoFit/>
          </a:bodyPr>
          <a:lstStyle/>
          <a:p>
            <a:r>
              <a:rPr lang="ru-RU" dirty="0">
                <a:solidFill>
                  <a:schemeClr val="bg1"/>
                </a:solidFill>
              </a:rPr>
              <a:t>Скорин Илья</a:t>
            </a:r>
          </a:p>
        </p:txBody>
      </p:sp>
    </p:spTree>
    <p:extLst>
      <p:ext uri="{BB962C8B-B14F-4D97-AF65-F5344CB8AC3E}">
        <p14:creationId xmlns:p14="http://schemas.microsoft.com/office/powerpoint/2010/main" val="416271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A771D-7277-E674-0221-BF77EB5E7C6E}"/>
              </a:ext>
            </a:extLst>
          </p:cNvPr>
          <p:cNvSpPr>
            <a:spLocks noGrp="1"/>
          </p:cNvSpPr>
          <p:nvPr>
            <p:ph type="title"/>
          </p:nvPr>
        </p:nvSpPr>
        <p:spPr/>
        <p:txBody>
          <a:bodyPr/>
          <a:lstStyle/>
          <a:p>
            <a:r>
              <a:rPr lang="ru-RU" dirty="0"/>
              <a:t>Образование и Иисус</a:t>
            </a:r>
          </a:p>
        </p:txBody>
      </p:sp>
      <p:sp>
        <p:nvSpPr>
          <p:cNvPr id="3" name="Объект 2">
            <a:extLst>
              <a:ext uri="{FF2B5EF4-FFF2-40B4-BE49-F238E27FC236}">
                <a16:creationId xmlns:a16="http://schemas.microsoft.com/office/drawing/2014/main" id="{E1BBC2F4-BB0C-D9BB-0DAB-2E0134FB4375}"/>
              </a:ext>
            </a:extLst>
          </p:cNvPr>
          <p:cNvSpPr>
            <a:spLocks noGrp="1"/>
          </p:cNvSpPr>
          <p:nvPr>
            <p:ph idx="1"/>
          </p:nvPr>
        </p:nvSpPr>
        <p:spPr/>
        <p:txBody>
          <a:bodyPr/>
          <a:lstStyle/>
          <a:p>
            <a:pPr marL="0" indent="0">
              <a:buNone/>
            </a:pPr>
            <a:r>
              <a:rPr lang="ru-RU" dirty="0"/>
              <a:t>В средние века, когда складывалась известная нам система высшего образования, церковь играла в этом процессе основную, руководящую роль.</a:t>
            </a:r>
          </a:p>
          <a:p>
            <a:pPr marL="0" indent="0">
              <a:buNone/>
            </a:pPr>
            <a:r>
              <a:rPr lang="ru-RU" dirty="0"/>
              <a:t>Система образования строилась с учётом высокого педагогического идеала – Иисуса Христа. Климент Александрийский считал что помимо получение знаний педагог должен передавать и Истину. Примером такого учителя он считал, конечно же Иисуса.</a:t>
            </a:r>
          </a:p>
          <a:p>
            <a:pPr marL="0" indent="0">
              <a:buNone/>
            </a:pPr>
            <a:r>
              <a:rPr lang="ru-RU" dirty="0"/>
              <a:t>Помимо получений знаний учитель должен также воспитывать своих учеников.</a:t>
            </a:r>
          </a:p>
        </p:txBody>
      </p:sp>
    </p:spTree>
    <p:extLst>
      <p:ext uri="{BB962C8B-B14F-4D97-AF65-F5344CB8AC3E}">
        <p14:creationId xmlns:p14="http://schemas.microsoft.com/office/powerpoint/2010/main" val="145559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D1CA9B-9B9A-30CB-AC3B-26BF72256AD1}"/>
              </a:ext>
            </a:extLst>
          </p:cNvPr>
          <p:cNvSpPr>
            <a:spLocks noGrp="1"/>
          </p:cNvSpPr>
          <p:nvPr>
            <p:ph type="title"/>
          </p:nvPr>
        </p:nvSpPr>
        <p:spPr/>
        <p:txBody>
          <a:bodyPr/>
          <a:lstStyle/>
          <a:p>
            <a:r>
              <a:rPr lang="ru-RU" dirty="0"/>
              <a:t>Метод преподавания Иисуса Христа</a:t>
            </a:r>
          </a:p>
        </p:txBody>
      </p:sp>
      <p:sp>
        <p:nvSpPr>
          <p:cNvPr id="3" name="Объект 2">
            <a:extLst>
              <a:ext uri="{FF2B5EF4-FFF2-40B4-BE49-F238E27FC236}">
                <a16:creationId xmlns:a16="http://schemas.microsoft.com/office/drawing/2014/main" id="{203ED3F4-E391-9228-62F9-7D80AB2910D4}"/>
              </a:ext>
            </a:extLst>
          </p:cNvPr>
          <p:cNvSpPr>
            <a:spLocks noGrp="1"/>
          </p:cNvSpPr>
          <p:nvPr>
            <p:ph idx="1"/>
          </p:nvPr>
        </p:nvSpPr>
        <p:spPr>
          <a:xfrm>
            <a:off x="838200" y="1690688"/>
            <a:ext cx="10515600" cy="4351338"/>
          </a:xfrm>
        </p:spPr>
        <p:txBody>
          <a:bodyPr>
            <a:normAutofit lnSpcReduction="10000"/>
          </a:bodyPr>
          <a:lstStyle/>
          <a:p>
            <a:pPr marL="514350" indent="-514350">
              <a:buAutoNum type="arabicParenR"/>
            </a:pPr>
            <a:r>
              <a:rPr lang="ru-RU" dirty="0"/>
              <a:t>Иисус никогда не снижал планку в разговоре с учеником. В бесед с Никодимом или с </a:t>
            </a:r>
            <a:r>
              <a:rPr lang="ru-RU" dirty="0" err="1"/>
              <a:t>самарянкой</a:t>
            </a:r>
            <a:r>
              <a:rPr lang="ru-RU" dirty="0"/>
              <a:t> Иисус ведёт разговор с верху вниз, как бы протягивая руку человеку и поднимая его на более высокий уровень.</a:t>
            </a:r>
          </a:p>
          <a:p>
            <a:pPr marL="514350" indent="-514350">
              <a:buAutoNum type="arabicParenR"/>
            </a:pPr>
            <a:r>
              <a:rPr lang="ru-RU" dirty="0"/>
              <a:t>Притчи. Иисуса, обучая, говорил притчами. Это жанр на стыки поэзии и прозы. Имея форму прозаическую они содержат в себе художественные приёмы поэзии</a:t>
            </a:r>
            <a:r>
              <a:rPr lang="en-US" dirty="0"/>
              <a:t>: </a:t>
            </a:r>
            <a:r>
              <a:rPr lang="ru-RU" dirty="0"/>
              <a:t>«кто имеет уши слышать, услышит»</a:t>
            </a:r>
            <a:r>
              <a:rPr lang="en-US" dirty="0"/>
              <a:t>;</a:t>
            </a:r>
            <a:r>
              <a:rPr lang="ru-RU" dirty="0"/>
              <a:t> «много званых, да мало избранных»</a:t>
            </a:r>
            <a:r>
              <a:rPr lang="en-US" dirty="0"/>
              <a:t>; </a:t>
            </a:r>
            <a:r>
              <a:rPr lang="ru-RU" dirty="0"/>
              <a:t>«буду последние первыми, а первые последними».  Притча имеет схожесть с басней и основным художественным приемом является метафора.</a:t>
            </a:r>
          </a:p>
          <a:p>
            <a:pPr marL="0" indent="0">
              <a:buNone/>
            </a:pPr>
            <a:endParaRPr lang="ru-RU" dirty="0"/>
          </a:p>
        </p:txBody>
      </p:sp>
    </p:spTree>
    <p:extLst>
      <p:ext uri="{BB962C8B-B14F-4D97-AF65-F5344CB8AC3E}">
        <p14:creationId xmlns:p14="http://schemas.microsoft.com/office/powerpoint/2010/main" val="422477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ACDA18-2215-C63B-8217-CA3A73EA2A5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F8DCCC0-8D76-9FE6-A16F-DBD8E6C54BCB}"/>
              </a:ext>
            </a:extLst>
          </p:cNvPr>
          <p:cNvSpPr>
            <a:spLocks noGrp="1"/>
          </p:cNvSpPr>
          <p:nvPr>
            <p:ph idx="1"/>
          </p:nvPr>
        </p:nvSpPr>
        <p:spPr/>
        <p:txBody>
          <a:bodyPr/>
          <a:lstStyle/>
          <a:p>
            <a:pPr marL="0" indent="0">
              <a:buNone/>
            </a:pPr>
            <a:r>
              <a:rPr lang="ru-RU" dirty="0"/>
              <a:t>3) Иисуса использовал и прямые наставления, имевшие форму правил (Нагорная проповедь). Это представлялось «скелетом» на котором держалось его учение. Нередко такими императивами он подводил итог своих притчей или же диалогов, как бы подводя итоги вышесказанному. </a:t>
            </a:r>
          </a:p>
        </p:txBody>
      </p:sp>
    </p:spTree>
    <p:extLst>
      <p:ext uri="{BB962C8B-B14F-4D97-AF65-F5344CB8AC3E}">
        <p14:creationId xmlns:p14="http://schemas.microsoft.com/office/powerpoint/2010/main" val="2627649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EED527-472C-005F-8424-B03AD650899C}"/>
              </a:ext>
            </a:extLst>
          </p:cNvPr>
          <p:cNvSpPr>
            <a:spLocks noGrp="1"/>
          </p:cNvSpPr>
          <p:nvPr>
            <p:ph type="title"/>
          </p:nvPr>
        </p:nvSpPr>
        <p:spPr/>
        <p:txBody>
          <a:bodyPr/>
          <a:lstStyle/>
          <a:p>
            <a:r>
              <a:rPr lang="ru-RU" dirty="0"/>
              <a:t>Иисус – учитель?</a:t>
            </a:r>
          </a:p>
        </p:txBody>
      </p:sp>
      <p:sp>
        <p:nvSpPr>
          <p:cNvPr id="3" name="Объект 2">
            <a:extLst>
              <a:ext uri="{FF2B5EF4-FFF2-40B4-BE49-F238E27FC236}">
                <a16:creationId xmlns:a16="http://schemas.microsoft.com/office/drawing/2014/main" id="{EBF30F00-9B56-01E3-B785-6BE7D1918DC7}"/>
              </a:ext>
            </a:extLst>
          </p:cNvPr>
          <p:cNvSpPr>
            <a:spLocks noGrp="1"/>
          </p:cNvSpPr>
          <p:nvPr>
            <p:ph idx="1"/>
          </p:nvPr>
        </p:nvSpPr>
        <p:spPr/>
        <p:txBody>
          <a:bodyPr>
            <a:normAutofit fontScale="92500" lnSpcReduction="10000"/>
          </a:bodyPr>
          <a:lstStyle/>
          <a:p>
            <a:pPr marL="0" indent="0">
              <a:buNone/>
            </a:pPr>
            <a:r>
              <a:rPr lang="ru-RU" dirty="0"/>
              <a:t>Да. Он не только преподавал, но и создал свою школу с учениками (апостолами). Его прокладывал для них тропинку в след за которыми шли его ученики. Их задача, прежде всего, подражание ему «Если Я, Господь и Учитель, умыл ноги вам, то и вы должны умывать ноги друг другу. Ибо Я дал вам пример, чтоб и вы делали то же, что Я».</a:t>
            </a:r>
          </a:p>
          <a:p>
            <a:pPr marL="0" indent="0">
              <a:buNone/>
            </a:pPr>
            <a:r>
              <a:rPr lang="ru-RU" dirty="0"/>
              <a:t>Однако он не считал учеников слугами или рабами</a:t>
            </a:r>
            <a:r>
              <a:rPr lang="en-US" dirty="0"/>
              <a:t>: </a:t>
            </a:r>
            <a:r>
              <a:rPr lang="ru-RU" dirty="0"/>
              <a:t>«Я уже не называю вас рабами, ибо раб не знает, что делает</a:t>
            </a:r>
            <a:r>
              <a:rPr lang="en-US" dirty="0"/>
              <a:t> </a:t>
            </a:r>
            <a:r>
              <a:rPr lang="ru-RU" dirty="0"/>
              <a:t>господин его; но Я назвал вас друзьями, потому что сказал вам все, что слышал</a:t>
            </a:r>
            <a:r>
              <a:rPr lang="en-US" dirty="0"/>
              <a:t> </a:t>
            </a:r>
            <a:r>
              <a:rPr lang="ru-RU" dirty="0"/>
              <a:t>от Отца Моего»</a:t>
            </a:r>
            <a:r>
              <a:rPr lang="en-US" dirty="0"/>
              <a:t>. </a:t>
            </a:r>
            <a:r>
              <a:rPr lang="ru-RU" dirty="0"/>
              <a:t>Именно на дружбе строится взаимоотношение учителя и учеников. </a:t>
            </a:r>
          </a:p>
          <a:p>
            <a:pPr marL="0" indent="0">
              <a:buNone/>
            </a:pPr>
            <a:r>
              <a:rPr lang="ru-RU" dirty="0"/>
              <a:t>Большая часть евангелие построена на взаимоотношении Иисуса и его учеников. По сути это собрание уроков и жизнеописание учителя, составленное его преданными учениками.</a:t>
            </a:r>
          </a:p>
          <a:p>
            <a:pPr marL="0" indent="0">
              <a:buNone/>
            </a:pPr>
            <a:endParaRPr lang="ru-RU" dirty="0"/>
          </a:p>
        </p:txBody>
      </p:sp>
    </p:spTree>
    <p:extLst>
      <p:ext uri="{BB962C8B-B14F-4D97-AF65-F5344CB8AC3E}">
        <p14:creationId xmlns:p14="http://schemas.microsoft.com/office/powerpoint/2010/main" val="341819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757A1B-C2D1-DD3E-9FC6-6766961AF1AC}"/>
              </a:ext>
            </a:extLst>
          </p:cNvPr>
          <p:cNvSpPr>
            <a:spLocks noGrp="1"/>
          </p:cNvSpPr>
          <p:nvPr>
            <p:ph type="title"/>
          </p:nvPr>
        </p:nvSpPr>
        <p:spPr/>
        <p:txBody>
          <a:bodyPr/>
          <a:lstStyle/>
          <a:p>
            <a:r>
              <a:rPr lang="ru-RU" dirty="0"/>
              <a:t>Церковь как крупнейшая школа</a:t>
            </a:r>
          </a:p>
        </p:txBody>
      </p:sp>
      <p:sp>
        <p:nvSpPr>
          <p:cNvPr id="3" name="Объект 2">
            <a:extLst>
              <a:ext uri="{FF2B5EF4-FFF2-40B4-BE49-F238E27FC236}">
                <a16:creationId xmlns:a16="http://schemas.microsoft.com/office/drawing/2014/main" id="{F7EF7E3C-1224-24A0-6CEC-B64F0338B4FA}"/>
              </a:ext>
            </a:extLst>
          </p:cNvPr>
          <p:cNvSpPr>
            <a:spLocks noGrp="1"/>
          </p:cNvSpPr>
          <p:nvPr>
            <p:ph idx="1"/>
          </p:nvPr>
        </p:nvSpPr>
        <p:spPr/>
        <p:txBody>
          <a:bodyPr/>
          <a:lstStyle/>
          <a:p>
            <a:pPr marL="0" indent="0">
              <a:buNone/>
            </a:pPr>
            <a:r>
              <a:rPr lang="ru-RU" dirty="0"/>
              <a:t>Иисус отделяет своих учеников от остального мира и даёт им знать сокровенные тайны. </a:t>
            </a:r>
          </a:p>
          <a:p>
            <a:pPr marL="0" indent="0">
              <a:buNone/>
            </a:pPr>
            <a:r>
              <a:rPr lang="ru-RU" dirty="0"/>
              <a:t>Однако взаимоотношение учителя и учеников, как известно, не всегда гладкое, так было и у Иисуса. Ученики не всегда радуются его словами, но часто приходят в непонимание, страх и протест.</a:t>
            </a:r>
          </a:p>
          <a:p>
            <a:pPr marL="0" indent="0">
              <a:buNone/>
            </a:pPr>
            <a:r>
              <a:rPr lang="ru-RU" dirty="0"/>
              <a:t>Но именно им учитель возлагает на плечи задачу</a:t>
            </a:r>
            <a:r>
              <a:rPr lang="en-US" dirty="0"/>
              <a:t>: </a:t>
            </a:r>
            <a:r>
              <a:rPr lang="ru-RU" dirty="0"/>
              <a:t>«Идите, научите все</a:t>
            </a:r>
            <a:r>
              <a:rPr lang="en-US" dirty="0"/>
              <a:t> </a:t>
            </a:r>
            <a:r>
              <a:rPr lang="ru-RU" dirty="0"/>
              <a:t>народы… уча их соблюдать все, что Я повелел вам»</a:t>
            </a:r>
            <a:r>
              <a:rPr lang="en-US" dirty="0"/>
              <a:t>. </a:t>
            </a:r>
          </a:p>
          <a:p>
            <a:pPr marL="0" indent="0">
              <a:buNone/>
            </a:pPr>
            <a:r>
              <a:rPr lang="ru-RU" dirty="0"/>
              <a:t>Учить – вот первоочередная задача.</a:t>
            </a:r>
          </a:p>
          <a:p>
            <a:pPr marL="0" indent="0">
              <a:buNone/>
            </a:pPr>
            <a:endParaRPr lang="ru-RU" dirty="0"/>
          </a:p>
        </p:txBody>
      </p:sp>
    </p:spTree>
    <p:extLst>
      <p:ext uri="{BB962C8B-B14F-4D97-AF65-F5344CB8AC3E}">
        <p14:creationId xmlns:p14="http://schemas.microsoft.com/office/powerpoint/2010/main" val="352519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14D9EA-D4F7-3F2F-65F1-D920938215E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D32FB9E8-ABE7-802C-C585-7CAFB7A420DF}"/>
              </a:ext>
            </a:extLst>
          </p:cNvPr>
          <p:cNvSpPr>
            <a:spLocks noGrp="1"/>
          </p:cNvSpPr>
          <p:nvPr>
            <p:ph idx="1"/>
          </p:nvPr>
        </p:nvSpPr>
        <p:spPr/>
        <p:txBody>
          <a:bodyPr/>
          <a:lstStyle/>
          <a:p>
            <a:pPr marL="0" indent="0">
              <a:buNone/>
            </a:pPr>
            <a:r>
              <a:rPr lang="ru-RU" dirty="0"/>
              <a:t>В дальнейшем, распространяясь по миру апостолы – ученики Иисуса Христа учили людей, преобразовывая методику преподавания под различные народы с их традициями и верованиями. </a:t>
            </a:r>
          </a:p>
          <a:p>
            <a:pPr marL="0" indent="0">
              <a:buNone/>
            </a:pPr>
            <a:r>
              <a:rPr lang="ru-RU" dirty="0"/>
              <a:t>Долгая история миссионерства и учения церкви в конце концов привело к созданию университетов, где теологии отводилось основное место. И со временем именно импульс Иисуса Христа и его учение привело нас к тому понимаю обучения и важности преподавания и знаний, которые мы имеем сейчас. </a:t>
            </a:r>
          </a:p>
        </p:txBody>
      </p:sp>
    </p:spTree>
    <p:extLst>
      <p:ext uri="{BB962C8B-B14F-4D97-AF65-F5344CB8AC3E}">
        <p14:creationId xmlns:p14="http://schemas.microsoft.com/office/powerpoint/2010/main" val="344601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DCBD72-2505-4109-8EF6-4DB6897E1E6F}"/>
              </a:ext>
            </a:extLst>
          </p:cNvPr>
          <p:cNvSpPr>
            <a:spLocks noGrp="1"/>
          </p:cNvSpPr>
          <p:nvPr>
            <p:ph type="title"/>
          </p:nvPr>
        </p:nvSpPr>
        <p:spPr/>
        <p:txBody>
          <a:bodyPr/>
          <a:lstStyle/>
          <a:p>
            <a:r>
              <a:rPr lang="ru-RU" dirty="0"/>
              <a:t>Литература</a:t>
            </a:r>
          </a:p>
        </p:txBody>
      </p:sp>
      <p:sp>
        <p:nvSpPr>
          <p:cNvPr id="3" name="Объект 2">
            <a:extLst>
              <a:ext uri="{FF2B5EF4-FFF2-40B4-BE49-F238E27FC236}">
                <a16:creationId xmlns:a16="http://schemas.microsoft.com/office/drawing/2014/main" id="{DC99DEE2-7840-99FE-2E7F-F9E1E6F3EA55}"/>
              </a:ext>
            </a:extLst>
          </p:cNvPr>
          <p:cNvSpPr>
            <a:spLocks noGrp="1"/>
          </p:cNvSpPr>
          <p:nvPr>
            <p:ph idx="1"/>
          </p:nvPr>
        </p:nvSpPr>
        <p:spPr/>
        <p:txBody>
          <a:bodyPr>
            <a:normAutofit fontScale="70000" lnSpcReduction="20000"/>
          </a:bodyPr>
          <a:lstStyle/>
          <a:p>
            <a:r>
              <a:rPr lang="ru-RU" dirty="0"/>
              <a:t>1. Ганина С. А. Религиозные и светские аспекты образования в России периода Нового времени (социально-философский аспект). — Краснодар: Историческая и социально-образовательная мысль, 2011. — С. 207–212. </a:t>
            </a:r>
          </a:p>
          <a:p>
            <a:r>
              <a:rPr lang="ru-RU" dirty="0"/>
              <a:t>2. Давыдова Т., Пронин. В. Басня и притча // Литературная учеба. — 2003. — № </a:t>
            </a:r>
          </a:p>
          <a:p>
            <a:r>
              <a:rPr lang="ru-RU" dirty="0"/>
              <a:t>3. — С. 195–197. 3. Кант И. Религия в пределах только разума / пер. с нем. Соколова Н. М. 2-е изд. — М.: </a:t>
            </a:r>
            <a:r>
              <a:rPr lang="ru-RU" dirty="0" err="1"/>
              <a:t>Либроком</a:t>
            </a:r>
            <a:r>
              <a:rPr lang="ru-RU" dirty="0"/>
              <a:t>, 2012. — 304 с. </a:t>
            </a:r>
          </a:p>
          <a:p>
            <a:r>
              <a:rPr lang="ru-RU" dirty="0"/>
              <a:t>4. Климент Александрийский Педагог / пер. с греч., предисловие И. Свиридов. — М.: Учебно-информационный экуменический центр ап. Павла, 1996. — 290 с. </a:t>
            </a:r>
          </a:p>
          <a:p>
            <a:r>
              <a:rPr lang="ru-RU" dirty="0"/>
              <a:t>5. Климент Александрийский </a:t>
            </a:r>
            <a:r>
              <a:rPr lang="ru-RU" dirty="0" err="1"/>
              <a:t>Строматы</a:t>
            </a:r>
            <a:r>
              <a:rPr lang="ru-RU" dirty="0"/>
              <a:t> // Отцы и учители Церкви III века. Антология / сост., биографические и библиографические ст. иеромонаха Илариона (Алфеева). — М.: </a:t>
            </a:r>
            <a:r>
              <a:rPr lang="ru-RU" dirty="0" err="1"/>
              <a:t>Либрис</a:t>
            </a:r>
            <a:r>
              <a:rPr lang="ru-RU" dirty="0"/>
              <a:t>, 1996. — 378 с. </a:t>
            </a:r>
          </a:p>
          <a:p>
            <a:r>
              <a:rPr lang="ru-RU" dirty="0"/>
              <a:t>6. Кузьмина Р. И. Притча как условная художественная форма. Метод, жанр, поэтика в зарубежной литературе. — М.: Фрунзе, 1990. — 52 с. </a:t>
            </a:r>
          </a:p>
          <a:p>
            <a:r>
              <a:rPr lang="ru-RU" dirty="0"/>
              <a:t>7. Шмонин Д. «Толедские принципы» и теология в школе // Государство, религия, церковь в России и за рубежом. — 2017. — Т. 35. — № 4. — С. 72–88.</a:t>
            </a:r>
          </a:p>
        </p:txBody>
      </p:sp>
    </p:spTree>
    <p:extLst>
      <p:ext uri="{BB962C8B-B14F-4D97-AF65-F5344CB8AC3E}">
        <p14:creationId xmlns:p14="http://schemas.microsoft.com/office/powerpoint/2010/main" val="400156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847246-F45A-1E6B-E434-2E769B660059}"/>
              </a:ext>
            </a:extLst>
          </p:cNvPr>
          <p:cNvSpPr>
            <a:spLocks noGrp="1"/>
          </p:cNvSpPr>
          <p:nvPr>
            <p:ph type="title"/>
          </p:nvPr>
        </p:nvSpPr>
        <p:spPr/>
        <p:txBody>
          <a:bodyPr/>
          <a:lstStyle/>
          <a:p>
            <a:endParaRPr lang="ru-RU"/>
          </a:p>
        </p:txBody>
      </p:sp>
      <p:pic>
        <p:nvPicPr>
          <p:cNvPr id="2050" name="Picture 2">
            <a:extLst>
              <a:ext uri="{FF2B5EF4-FFF2-40B4-BE49-F238E27FC236}">
                <a16:creationId xmlns:a16="http://schemas.microsoft.com/office/drawing/2014/main" id="{2CEC5F87-9EE3-7BBB-11A3-3DFC6116AB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53975"/>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4524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792</Words>
  <Application>Microsoft Office PowerPoint</Application>
  <PresentationFormat>Широкоэкранный</PresentationFormat>
  <Paragraphs>29</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Тема Office</vt:lpstr>
      <vt:lpstr>Презентация PowerPoint</vt:lpstr>
      <vt:lpstr>Образование и Иисус</vt:lpstr>
      <vt:lpstr>Метод преподавания Иисуса Христа</vt:lpstr>
      <vt:lpstr>Презентация PowerPoint</vt:lpstr>
      <vt:lpstr>Иисус – учитель?</vt:lpstr>
      <vt:lpstr>Церковь как крупнейшая школа</vt:lpstr>
      <vt:lpstr>Презентация PowerPoint</vt:lpstr>
      <vt:lpstr>Литература</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Илья Скорин</dc:creator>
  <cp:lastModifiedBy>Илья Скорин</cp:lastModifiedBy>
  <cp:revision>1</cp:revision>
  <dcterms:created xsi:type="dcterms:W3CDTF">2023-11-18T14:41:41Z</dcterms:created>
  <dcterms:modified xsi:type="dcterms:W3CDTF">2023-11-18T15:34:15Z</dcterms:modified>
</cp:coreProperties>
</file>