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62DD2-5E79-4023-B821-65478C4B7034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8219-48B6-4C13-B857-C14BE3F43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8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2B552-C60C-4DB2-910A-0F716A1DEA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1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6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1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3604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43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31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6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18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3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2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15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2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4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BBBF3B-C66B-4921-85E5-8D0FE0FDF4C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3AFC96-29E1-4C3B-876F-94EDB890B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20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9782" y="378690"/>
            <a:ext cx="711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Современные образовательные технологии и их практическая реализация в учебном процессе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3055" y="346132"/>
            <a:ext cx="6465454" cy="145010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7163" y="3435927"/>
            <a:ext cx="3121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ваш </a:t>
            </a:r>
            <a:r>
              <a:rPr lang="ru-RU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</a:t>
            </a:r>
            <a:endParaRPr lang="ru-RU" sz="28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327" y="3403598"/>
            <a:ext cx="3232727" cy="145010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3" idx="2"/>
            <a:endCxn id="11" idx="0"/>
          </p:cNvCxnSpPr>
          <p:nvPr/>
        </p:nvCxnSpPr>
        <p:spPr>
          <a:xfrm flipH="1">
            <a:off x="1902691" y="1796241"/>
            <a:ext cx="3833091" cy="1607357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8618" y="4066001"/>
            <a:ext cx="395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Егор Алексеевич Шамра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9237" y="4492442"/>
            <a:ext cx="4202545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500"/>
              </a:lnSpc>
              <a:defRPr/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</a:p>
          <a:p>
            <a:pPr lvl="0" algn="r">
              <a:lnSpc>
                <a:spcPts val="2500"/>
              </a:lnSpc>
              <a:defRPr/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№73 </a:t>
            </a:r>
            <a:r>
              <a:rPr lang="ru-RU" sz="2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г.Краснодар</a:t>
            </a:r>
            <a:endParaRPr lang="ru-RU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52290" y="5133643"/>
            <a:ext cx="427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1 курса магистратуры ФИСМО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13927" y="4052866"/>
            <a:ext cx="4151747" cy="185840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3" idx="2"/>
            <a:endCxn id="19" idx="0"/>
          </p:cNvCxnSpPr>
          <p:nvPr/>
        </p:nvCxnSpPr>
        <p:spPr>
          <a:xfrm>
            <a:off x="5735782" y="1796241"/>
            <a:ext cx="1554019" cy="225662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487056" y="501950"/>
            <a:ext cx="8546063" cy="1218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522"/>
              </a:lnSpc>
            </a:pPr>
            <a:r>
              <a:rPr lang="ru-RU" sz="9200" b="1" dirty="0">
                <a:latin typeface="Comic Sans MS" panose="030F0702030302020204" pitchFamily="66" charset="0"/>
              </a:rPr>
              <a:t>ВХОД В УРОК</a:t>
            </a:r>
            <a:endParaRPr lang="en-US" sz="13267" b="1" dirty="0">
              <a:latin typeface="Comic Sans MS" panose="030F0702030302020204" pitchFamily="66" charset="0"/>
            </a:endParaRPr>
          </a:p>
        </p:txBody>
      </p:sp>
      <p:pic>
        <p:nvPicPr>
          <p:cNvPr id="13" name="Рисунок 12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012D15F6-C02F-4215-A257-71DB77C07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66218" y="5070764"/>
            <a:ext cx="1493982" cy="149398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48509" y="2708523"/>
            <a:ext cx="8700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опорные знания – это значит восстановить, оживить в памяти знания, усвоенные учащимися ранее, которые будут необходимы для понимания, осмысления и лучшего запоминания нового учебного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2400" y="2491299"/>
            <a:ext cx="8610718" cy="145010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3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3C6EBB-B646-4A09-AADD-CEE0FDF0C1C7}"/>
              </a:ext>
            </a:extLst>
          </p:cNvPr>
          <p:cNvSpPr txBox="1"/>
          <p:nvPr/>
        </p:nvSpPr>
        <p:spPr>
          <a:xfrm>
            <a:off x="-715818" y="196274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400" b="1" dirty="0">
                <a:latin typeface="Georgia" panose="02040502050405020303" pitchFamily="18" charset="0"/>
              </a:rPr>
              <a:t>Ребусы</a:t>
            </a:r>
            <a:endParaRPr lang="ru-RU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D60BD-EE6F-48AD-8A27-D75F7DD60AEA}"/>
              </a:ext>
            </a:extLst>
          </p:cNvPr>
          <p:cNvSpPr txBox="1"/>
          <p:nvPr/>
        </p:nvSpPr>
        <p:spPr>
          <a:xfrm>
            <a:off x="226290" y="2166877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11" indent="-228611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Зашифруйте тему урока в ребус. </a:t>
            </a:r>
          </a:p>
          <a:p>
            <a:pPr marL="228611" indent="-228611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Преобразуйте в ребус несколько ключевых слов и попросите детей определить, что общего между этими словами. Пусть дети сформулируют тему урока.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2E95F6-2E8A-4C9A-B6F6-FD94AE3BF9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45" y="0"/>
            <a:ext cx="3519055" cy="35190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45" y="4999255"/>
            <a:ext cx="5957455" cy="13053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99255"/>
            <a:ext cx="5240567" cy="130533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526473" y="196274"/>
            <a:ext cx="3611418" cy="11984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289" y="2166877"/>
            <a:ext cx="6008255" cy="19389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4096327" y="678873"/>
            <a:ext cx="1570181" cy="1283854"/>
          </a:xfrm>
          <a:prstGeom prst="bentArrow">
            <a:avLst>
              <a:gd name="adj1" fmla="val 26190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0604"/>
            <a:ext cx="4655127" cy="43373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669" y="0"/>
            <a:ext cx="3661331" cy="35227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4861" y="465222"/>
            <a:ext cx="5791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Облако слов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3853" y="406669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Возьмите слова по теме, генерируйте облако слов.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учеников разбить слова на группы 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озаглавить каждую из них.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Сделайте несколько небольших облаков со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словами, где будет 1-2 лишних слова. Попросите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найти их.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6138" y="562979"/>
            <a:ext cx="5514108" cy="11984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73781" y="3991658"/>
            <a:ext cx="5971309" cy="245532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8"/>
          <p:cNvSpPr/>
          <p:nvPr/>
        </p:nvSpPr>
        <p:spPr>
          <a:xfrm rot="5400000">
            <a:off x="5224982" y="1835331"/>
            <a:ext cx="2974113" cy="1206140"/>
          </a:xfrm>
          <a:prstGeom prst="bentArrow">
            <a:avLst>
              <a:gd name="adj1" fmla="val 26190"/>
              <a:gd name="adj2" fmla="val 28597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29309" y="338450"/>
            <a:ext cx="10723296" cy="24365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522"/>
              </a:lnSpc>
            </a:pPr>
            <a:r>
              <a:rPr lang="ru-RU" sz="9200" b="1" dirty="0">
                <a:latin typeface="Comic Sans MS" panose="030F0702030302020204" pitchFamily="66" charset="0"/>
              </a:rPr>
              <a:t>ОСНОВНОЙ ЭТАП</a:t>
            </a:r>
            <a:endParaRPr lang="en-US" sz="13267" b="1" dirty="0">
              <a:latin typeface="Comic Sans MS" panose="030F0702030302020204" pitchFamily="66" charset="0"/>
            </a:endParaRPr>
          </a:p>
        </p:txBody>
      </p:sp>
      <p:pic>
        <p:nvPicPr>
          <p:cNvPr id="6" name="Рисунок 5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012D15F6-C02F-4215-A257-71DB77C070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66218" y="5070764"/>
            <a:ext cx="1493982" cy="1493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5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637" y="757382"/>
            <a:ext cx="5103036" cy="1044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8400"/>
              </a:lnSpc>
              <a:spcBef>
                <a:spcPct val="0"/>
              </a:spcBef>
              <a:defRPr/>
            </a:pPr>
            <a:r>
              <a:rPr lang="ru-RU" sz="4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endParaRPr lang="en-US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B7BAF2-9B6F-4012-BC59-AA02BA640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7" r="4509" b="12738"/>
          <a:stretch/>
        </p:blipFill>
        <p:spPr>
          <a:xfrm>
            <a:off x="5121892" y="2881745"/>
            <a:ext cx="7070108" cy="3976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98390" y="277090"/>
            <a:ext cx="51030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spc="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графический способ подачи информации, целью которого является быстро и чётко преподносить сложную информацию</a:t>
            </a:r>
            <a:endParaRPr lang="en-US" sz="2800" b="1" spc="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31399" y="286326"/>
            <a:ext cx="5237018" cy="227214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1891" y="3780411"/>
            <a:ext cx="40270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1) Объясните понятие "</a:t>
            </a:r>
            <a:r>
              <a:rPr lang="ru-RU" dirty="0" err="1"/>
              <a:t>Инфографика</a:t>
            </a:r>
            <a:r>
              <a:rPr lang="ru-RU" dirty="0"/>
              <a:t>" (сочетание</a:t>
            </a:r>
          </a:p>
          <a:p>
            <a:r>
              <a:rPr lang="ru-RU" dirty="0"/>
              <a:t>информации и графических элементов)</a:t>
            </a:r>
          </a:p>
          <a:p>
            <a:r>
              <a:rPr lang="ru-RU" dirty="0"/>
              <a:t>2) Задайте тему и обозначьте моменты/ линии</a:t>
            </a:r>
          </a:p>
          <a:p>
            <a:r>
              <a:rPr lang="ru-RU" dirty="0"/>
              <a:t>сравнения, которые обязательно должны быть отражены.</a:t>
            </a:r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7927" y="3652980"/>
            <a:ext cx="4221019" cy="264622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endCxn id="5" idx="1"/>
          </p:cNvCxnSpPr>
          <p:nvPr/>
        </p:nvCxnSpPr>
        <p:spPr>
          <a:xfrm flipV="1">
            <a:off x="4525818" y="1422399"/>
            <a:ext cx="1905581" cy="34853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706637" y="1052945"/>
            <a:ext cx="3819181" cy="82984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10" idx="2"/>
            <a:endCxn id="8" idx="0"/>
          </p:cNvCxnSpPr>
          <p:nvPr/>
        </p:nvCxnSpPr>
        <p:spPr>
          <a:xfrm flipH="1">
            <a:off x="2498437" y="1882786"/>
            <a:ext cx="117791" cy="1770194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838200" y="566924"/>
            <a:ext cx="9263269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5600"/>
              </a:lnSpc>
              <a:spcBef>
                <a:spcPct val="0"/>
              </a:spcBef>
              <a:defRPr/>
            </a:pPr>
            <a:r>
              <a:rPr lang="en-US" sz="5334" dirty="0">
                <a:solidFill>
                  <a:srgbClr val="FFFFFF"/>
                </a:solidFill>
                <a:latin typeface="Crimson Roman"/>
              </a:rPr>
              <a:t>SWOT-</a:t>
            </a:r>
            <a:r>
              <a:rPr lang="ru-RU" sz="5334" dirty="0">
                <a:solidFill>
                  <a:srgbClr val="FFFFFF"/>
                </a:solidFill>
                <a:latin typeface="Crimson Roman"/>
              </a:rPr>
              <a:t>анализ</a:t>
            </a:r>
            <a:endParaRPr lang="en-US" sz="4667" dirty="0">
              <a:solidFill>
                <a:srgbClr val="FFFFFF"/>
              </a:solidFill>
              <a:latin typeface="Crimson Roman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394855" y="3591992"/>
            <a:ext cx="6413537" cy="1885131"/>
            <a:chOff x="-250115" y="-846422"/>
            <a:chExt cx="5556046" cy="2655709"/>
          </a:xfrm>
        </p:grpSpPr>
        <p:sp>
          <p:nvSpPr>
            <p:cNvPr id="10" name="TextBox 10"/>
            <p:cNvSpPr txBox="1"/>
            <p:nvPr/>
          </p:nvSpPr>
          <p:spPr>
            <a:xfrm>
              <a:off x="0" y="983888"/>
              <a:ext cx="5305931" cy="3236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1680"/>
                </a:lnSpc>
                <a:defRPr/>
              </a:pPr>
              <a:endParaRPr lang="en-US" sz="1200" dirty="0">
                <a:solidFill>
                  <a:srgbClr val="252629"/>
                </a:solidFill>
                <a:latin typeface="Clear Sans Regular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-250115" y="-846422"/>
              <a:ext cx="5305931" cy="26557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57200" indent="-457200" defTabSz="609630">
                <a:lnSpc>
                  <a:spcPts val="2147"/>
                </a:lnSpc>
                <a:buAutoNum type="arabicPeriod"/>
                <a:defRPr/>
              </a:pPr>
              <a:r>
                <a:rPr lang="en-US" sz="2400" b="1" spc="23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Strengths </a:t>
              </a:r>
              <a:r>
                <a:rPr lang="en-US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сильные стороны</a:t>
              </a:r>
              <a:r>
                <a:rPr lang="ru-RU" sz="2400" b="1" spc="23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marL="457200" indent="-457200" defTabSz="609630">
                <a:lnSpc>
                  <a:spcPts val="2147"/>
                </a:lnSpc>
                <a:buAutoNum type="arabicPeriod"/>
                <a:defRPr/>
              </a:pPr>
              <a:endParaRPr lang="ru-RU" sz="2400" b="1" spc="23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09630">
                <a:lnSpc>
                  <a:spcPts val="2147"/>
                </a:lnSpc>
                <a:defRPr/>
              </a:pP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Weaknesses (</a:t>
              </a: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слабые стороны</a:t>
              </a:r>
              <a:r>
                <a:rPr lang="ru-RU" sz="2400" b="1" spc="23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defTabSz="609630">
                <a:lnSpc>
                  <a:spcPts val="2147"/>
                </a:lnSpc>
                <a:defRPr/>
              </a:pPr>
              <a:endParaRPr lang="ru-RU" sz="2400" b="1" spc="23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09630">
                <a:lnSpc>
                  <a:spcPts val="2147"/>
                </a:lnSpc>
                <a:defRPr/>
              </a:pP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Opportunities (</a:t>
              </a: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возможности</a:t>
              </a:r>
              <a:r>
                <a:rPr lang="ru-RU" sz="2400" b="1" spc="23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defTabSz="609630">
                <a:lnSpc>
                  <a:spcPts val="2147"/>
                </a:lnSpc>
                <a:defRPr/>
              </a:pPr>
              <a:endParaRPr lang="ru-RU" sz="2400" b="1" spc="23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09630">
                <a:lnSpc>
                  <a:spcPts val="2147"/>
                </a:lnSpc>
                <a:defRPr/>
              </a:pP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en-US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Threats (</a:t>
              </a:r>
              <a:r>
                <a:rPr lang="ru-RU" sz="2400" b="1" spc="2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угрозы)</a:t>
              </a:r>
              <a:endParaRPr lang="en-US" sz="2400" b="1" spc="23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A1D47F-E392-45F4-8B7A-EFD29F3A3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36" y="1382045"/>
            <a:ext cx="6890664" cy="554515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26103" y="3306896"/>
            <a:ext cx="4786517" cy="245532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443" y="469949"/>
            <a:ext cx="4786517" cy="81512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 rot="5400000">
            <a:off x="1444993" y="1860908"/>
            <a:ext cx="1985110" cy="90686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217</Words>
  <Application>Microsoft Office PowerPoint</Application>
  <PresentationFormat>Широкоэкранный</PresentationFormat>
  <Paragraphs>35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Calibri</vt:lpstr>
      <vt:lpstr>Century Gothic</vt:lpstr>
      <vt:lpstr>Clear Sans Regular</vt:lpstr>
      <vt:lpstr>Comic Sans MS</vt:lpstr>
      <vt:lpstr>Crimson Roman</vt:lpstr>
      <vt:lpstr>Georgia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igadget23</dc:creator>
  <cp:lastModifiedBy>igadget23</cp:lastModifiedBy>
  <cp:revision>12</cp:revision>
  <dcterms:created xsi:type="dcterms:W3CDTF">2023-11-14T17:23:08Z</dcterms:created>
  <dcterms:modified xsi:type="dcterms:W3CDTF">2023-11-14T19:21:22Z</dcterms:modified>
</cp:coreProperties>
</file>