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presProps.xml" ContentType="application/vnd.openxmlformats-officedocument.presentationml.pres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1530" y="3212975"/>
            <a:ext cx="8534399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920054" y="1204857"/>
            <a:ext cx="10339617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2331" y="1484784"/>
            <a:ext cx="10312995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 bwMode="auto">
          <a:xfrm>
            <a:off x="925158" y="116631"/>
            <a:ext cx="10341684" cy="1054250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402" y="1556791"/>
            <a:ext cx="5080583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2492895"/>
            <a:ext cx="5071871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384031" y="1556791"/>
            <a:ext cx="5074114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2492897"/>
            <a:ext cx="5071871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12773" y="596974"/>
            <a:ext cx="4563310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922669" y="559398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12773" y="2618910"/>
            <a:ext cx="4548966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03642" y="4668818"/>
            <a:ext cx="10356027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917985" y="5324305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543606" y="620687"/>
            <a:ext cx="6929454" cy="389781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Вставка рисунка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1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925158" y="116631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2330" y="1772815"/>
            <a:ext cx="10327339" cy="432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/>
              <a:t/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914400">
        <a:spcBef>
          <a:spcPts val="0"/>
        </a:spcBef>
        <a:buClrTx/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79" indent="-342900" algn="l" defTabSz="914400">
        <a:spcBef>
          <a:spcPts val="0"/>
        </a:spcBef>
        <a:buClrTx/>
        <a:buFont typeface="Times New Roman"/>
        <a:buChar char="–"/>
        <a:defRPr sz="2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>
        <a:spcBef>
          <a:spcPts val="0"/>
        </a:spcBef>
        <a:buClrTx/>
        <a:buFont typeface="Arial"/>
        <a:buChar char="•"/>
        <a:defRPr sz="20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>
        <a:spcBef>
          <a:spcPts val="0"/>
        </a:spcBef>
        <a:buClrTx/>
        <a:buFont typeface="Times New Roman"/>
        <a:buChar char="–"/>
        <a:defRPr sz="18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09" indent="-285750" algn="l" defTabSz="914400">
        <a:spcBef>
          <a:spcPts val="0"/>
        </a:spcBef>
        <a:buClrTx/>
        <a:buFont typeface="Times New Roman"/>
        <a:buChar char="»"/>
        <a:defRPr sz="16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6128531" name=""/>
          <p:cNvSpPr txBox="1"/>
          <p:nvPr/>
        </p:nvSpPr>
        <p:spPr bwMode="auto">
          <a:xfrm flipH="0" flipV="0">
            <a:off x="1525499" y="263769"/>
            <a:ext cx="9185972" cy="67059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4800">
                <a:solidFill>
                  <a:schemeClr val="bg1"/>
                </a:solidFill>
              </a:rPr>
              <a:t>ПРОЕКТ - СЛОЖНОЕ ПРОСТЫМИ СЛОВАМИ - КАК ОБЪЯСНИТЬ РЕБЕНКУ СЛОЖНЫЕ ВЕЩИ?</a:t>
            </a:r>
            <a:endParaRPr sz="2600">
              <a:solidFill>
                <a:schemeClr val="bg1"/>
              </a:solidFill>
            </a:endParaRPr>
          </a:p>
          <a:p>
            <a:pPr algn="ctr">
              <a:defRPr/>
            </a:pPr>
            <a:endParaRPr>
              <a:solidFill>
                <a:schemeClr val="tx1"/>
              </a:solidFill>
            </a:endParaRPr>
          </a:p>
          <a:p>
            <a:pPr algn="l">
              <a:defRPr/>
            </a:pPr>
            <a:endParaRPr>
              <a:solidFill>
                <a:schemeClr val="tx1"/>
              </a:solidFill>
            </a:endParaRPr>
          </a:p>
          <a:p>
            <a:pPr algn="l">
              <a:defRPr/>
            </a:pPr>
            <a:endParaRPr sz="2600">
              <a:solidFill>
                <a:schemeClr val="bg1"/>
              </a:solidFill>
            </a:endParaRPr>
          </a:p>
          <a:p>
            <a:pPr algn="l">
              <a:defRPr/>
            </a:pPr>
            <a:r>
              <a:rPr sz="3600">
                <a:solidFill>
                  <a:schemeClr val="bg1"/>
                </a:solidFill>
              </a:rPr>
              <a:t>Докладчик - Полунин Даниил Дмитриевич, студент магистрант 1 курса ФИСМО История.</a:t>
            </a:r>
            <a:endParaRPr>
              <a:solidFill>
                <a:schemeClr val="tx1"/>
              </a:solidFill>
            </a:endParaRPr>
          </a:p>
          <a:p>
            <a:pPr algn="ctr">
              <a:defRPr/>
            </a:pPr>
            <a:endParaRPr>
              <a:solidFill>
                <a:schemeClr val="tx1"/>
              </a:solidFill>
            </a:endParaRPr>
          </a:p>
          <a:p>
            <a:pPr algn="ctr">
              <a:defRPr/>
            </a:pPr>
            <a:endParaRPr>
              <a:solidFill>
                <a:schemeClr val="tx1"/>
              </a:solidFill>
            </a:endParaRPr>
          </a:p>
          <a:p>
            <a:pPr algn="ctr">
              <a:defRPr/>
            </a:pPr>
            <a:endParaRPr>
              <a:solidFill>
                <a:schemeClr val="tx1"/>
              </a:solidFill>
            </a:endParaRPr>
          </a:p>
          <a:p>
            <a:pPr algn="l">
              <a:defRPr/>
            </a:pP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97910814" name=""/>
          <p:cNvSpPr txBox="1"/>
          <p:nvPr/>
        </p:nvSpPr>
        <p:spPr bwMode="auto">
          <a:xfrm flipH="0" flipV="0">
            <a:off x="514384" y="410307"/>
            <a:ext cx="10748215" cy="4938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4800">
                <a:solidFill>
                  <a:schemeClr val="bg1"/>
                </a:solidFill>
              </a:rPr>
              <a:t>Этапы реализации проекта</a:t>
            </a:r>
            <a:endParaRPr sz="4800">
              <a:solidFill>
                <a:schemeClr val="bg1"/>
              </a:solidFill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 marL="482137" indent="-482137">
              <a:buAutoNum type="arabicParenR"/>
              <a:defRPr/>
            </a:pPr>
            <a:r>
              <a:rPr sz="3600">
                <a:solidFill>
                  <a:schemeClr val="bg1"/>
                </a:solidFill>
              </a:rPr>
              <a:t>Лекция</a:t>
            </a:r>
            <a:endParaRPr sz="3600">
              <a:solidFill>
                <a:schemeClr val="bg1"/>
              </a:solidFill>
            </a:endParaRPr>
          </a:p>
          <a:p>
            <a:pPr marL="482137" indent="-482137">
              <a:buAutoNum type="arabicParenR"/>
              <a:defRPr/>
            </a:pPr>
            <a:endParaRPr sz="3600"/>
          </a:p>
          <a:p>
            <a:pPr marL="482137" indent="-482137">
              <a:buAutoNum type="arabicParenR"/>
              <a:defRPr/>
            </a:pPr>
            <a:endParaRPr sz="3600"/>
          </a:p>
          <a:p>
            <a:pPr marL="482137" indent="-482137">
              <a:buAutoNum type="arabicParenR"/>
              <a:defRPr/>
            </a:pPr>
            <a:r>
              <a:rPr sz="3600">
                <a:solidFill>
                  <a:schemeClr val="bg1"/>
                </a:solidFill>
              </a:rPr>
              <a:t>Дискуссия</a:t>
            </a:r>
            <a:endParaRPr sz="3600">
              <a:solidFill>
                <a:schemeClr val="bg1"/>
              </a:solidFill>
            </a:endParaRPr>
          </a:p>
          <a:p>
            <a:pPr marL="482137" indent="-482137">
              <a:buAutoNum type="arabicParenR"/>
              <a:defRPr/>
            </a:pPr>
            <a:endParaRPr sz="3600"/>
          </a:p>
          <a:p>
            <a:pPr>
              <a:defRPr/>
            </a:pPr>
            <a:endParaRPr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1186477" name=""/>
          <p:cNvSpPr txBox="1"/>
          <p:nvPr/>
        </p:nvSpPr>
        <p:spPr bwMode="auto">
          <a:xfrm flipH="0" flipV="0">
            <a:off x="778153" y="542192"/>
            <a:ext cx="10580395" cy="57915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2800">
                <a:solidFill>
                  <a:schemeClr val="bg1"/>
                </a:solidFill>
              </a:rPr>
              <a:t>Проблемные вопросы, которые будут подниматься во время лекции</a:t>
            </a:r>
            <a:endParaRPr sz="2800">
              <a:solidFill>
                <a:schemeClr val="bg1"/>
              </a:solidFill>
            </a:endParaRPr>
          </a:p>
          <a:p>
            <a:pPr>
              <a:defRPr/>
            </a:pPr>
            <a:endParaRPr sz="2800">
              <a:solidFill>
                <a:schemeClr val="bg1"/>
              </a:solidFill>
            </a:endParaRPr>
          </a:p>
          <a:p>
            <a:pPr marL="394023" indent="-394023">
              <a:buAutoNum type="arabicParenR"/>
              <a:defRPr/>
            </a:pPr>
            <a:r>
              <a:rPr sz="2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учесть возраст и уровень знаний детей при объяснении сложных тем? Как подходить к детям разного возраста?</a:t>
            </a:r>
            <a:endParaRPr sz="2800" b="0" i="0" u="none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sz="2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2)</a:t>
            </a:r>
            <a:r>
              <a:rPr sz="2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 сделать урок интересным, чтобы дети не утрачивали внимание и были заинтересованы в изучении сложной темы?</a:t>
            </a:r>
            <a:endParaRPr sz="1000" b="0" i="0" u="none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sz="1000" b="0" i="0" u="none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sz="2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3) </a:t>
            </a:r>
            <a:r>
              <a:rPr sz="2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 использовать иллюстрации, схемы и другие визуальные </a:t>
            </a:r>
            <a:r>
              <a:rPr sz="2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средства для более наглядного объяснения сложных концепций?</a:t>
            </a:r>
            <a:endParaRPr sz="2800" b="0" i="0" u="none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2800" b="0" i="0" u="none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sz="2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4)</a:t>
            </a:r>
            <a:r>
              <a:rPr sz="2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 использовать иллюстрации, схемы и другие визуальные средства для более наглядного объяснения сложных концепций?</a:t>
            </a:r>
            <a:br>
              <a: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br>
              <a: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endParaRPr sz="10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65753570" name=""/>
          <p:cNvSpPr txBox="1"/>
          <p:nvPr/>
        </p:nvSpPr>
        <p:spPr bwMode="auto">
          <a:xfrm flipH="0" flipV="0">
            <a:off x="411807" y="498230"/>
            <a:ext cx="10952035" cy="45723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3600">
                <a:solidFill>
                  <a:schemeClr val="bg1"/>
                </a:solidFill>
              </a:rPr>
              <a:t>Проблемные вопросы, которые будут выноситься на общее обсуждение для дискуссии</a:t>
            </a:r>
            <a:endParaRPr sz="3600">
              <a:solidFill>
                <a:schemeClr val="bg1"/>
              </a:solidFill>
            </a:endParaRPr>
          </a:p>
          <a:p>
            <a:pPr>
              <a:defRPr/>
            </a:pPr>
            <a:endParaRPr/>
          </a:p>
          <a:p>
            <a:pPr marL="482137" indent="-482137">
              <a:buAutoNum type="arabicParenR"/>
              <a:defRPr/>
            </a:pPr>
            <a:r>
              <a:rPr sz="2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 проверить, что дети действительно поняли сложную тему? Какие методы оценки эффективности объяснений можно использовать?</a:t>
            </a:r>
            <a:endParaRPr sz="280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482137" indent="-482137">
              <a:buAutoNum type="arabicParenR"/>
              <a:defRPr/>
            </a:pPr>
            <a:endParaRPr sz="280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482137" indent="-482137">
              <a:buAutoNum type="arabicParenR"/>
              <a:defRPr/>
            </a:pPr>
            <a:r>
              <a:rPr sz="2800" b="0" i="0" u="none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Как организовать взаимодействие с детьми на уроке, чтобы они могли задавать вопросы и обсуждать сложные моменты?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482137" indent="-482137">
              <a:buAutoNum type="arabicParenR"/>
              <a:defRPr/>
            </a:pPr>
            <a:endParaRPr/>
          </a:p>
          <a:p>
            <a:pPr marL="482137" indent="-482137">
              <a:buAutoNum type="arabicParenR"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Times New Roma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tint val="96000"/>
            <a:lumMod val="110000"/>
          </a:schemeClr>
        </a:solidFill>
        <a:blipFill>
          <a:blip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algn="tl" flip="none" sx="60000" sy="60000" tx="0" ty="0"/>
        </a:blipFill>
        <a:blipFill>
          <a:blip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 bwMode="auto"/>
      <a:bodyPr/>
      <a:lstStyle/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ONLYOFFICE/7.4.1.36</Application>
  <DocSecurity>0</DocSecurity>
  <PresentationFormat>Widescreen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modified xsi:type="dcterms:W3CDTF">2023-09-17T16:35:31Z</dcterms:modified>
  <cp:category/>
  <cp:contentStatus/>
  <cp:version/>
</cp:coreProperties>
</file>